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7" r:id="rId3"/>
    <p:sldMasterId id="2147483686" r:id="rId4"/>
    <p:sldMasterId id="2147483689" r:id="rId5"/>
    <p:sldMasterId id="2147483691" r:id="rId6"/>
    <p:sldMasterId id="2147483697" r:id="rId7"/>
    <p:sldMasterId id="2147483713" r:id="rId8"/>
    <p:sldMasterId id="2147483725" r:id="rId9"/>
  </p:sldMasterIdLst>
  <p:notesMasterIdLst>
    <p:notesMasterId r:id="rId24"/>
  </p:notesMasterIdLst>
  <p:sldIdLst>
    <p:sldId id="601" r:id="rId10"/>
    <p:sldId id="647" r:id="rId11"/>
    <p:sldId id="699" r:id="rId12"/>
    <p:sldId id="3574" r:id="rId13"/>
    <p:sldId id="638" r:id="rId14"/>
    <p:sldId id="697" r:id="rId15"/>
    <p:sldId id="696" r:id="rId16"/>
    <p:sldId id="627" r:id="rId17"/>
    <p:sldId id="698" r:id="rId18"/>
    <p:sldId id="643" r:id="rId19"/>
    <p:sldId id="694" r:id="rId20"/>
    <p:sldId id="693" r:id="rId21"/>
    <p:sldId id="695" r:id="rId22"/>
    <p:sldId id="671" r:id="rId2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800000"/>
    <a:srgbClr val="CC0000"/>
    <a:srgbClr val="FFFFFF"/>
    <a:srgbClr val="99000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7"/>
    <p:restoredTop sz="89243" autoAdjust="0"/>
  </p:normalViewPr>
  <p:slideViewPr>
    <p:cSldViewPr>
      <p:cViewPr varScale="1">
        <p:scale>
          <a:sx n="148" d="100"/>
          <a:sy n="148" d="100"/>
        </p:scale>
        <p:origin x="192" y="3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D74517E-9566-4845-B2F5-1945419758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3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5B862-A16B-F040-8F2F-AA0FCF6E34DC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cap="small" dirty="0">
              <a:cs typeface="Calibri"/>
            </a:endParaRPr>
          </a:p>
          <a:p>
            <a:r>
              <a:rPr lang="en-US" dirty="0"/>
              <a:t>Updated Feb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852AC-F9FB-4AD5-A048-D57FD5A92D6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40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97D769-6D89-DB4B-A153-D4B2DEEF8C1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F74CA-6666-AB4C-A184-43E9117CB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2D26B-0FE5-FC45-8A07-E791CF3C5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30D3F-0F34-494C-ADAD-2222A03F6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1/14/25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1/14/25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57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1/14/25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39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1/14/25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556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82" y="863981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82" y="2652141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38" algn="ctr">
              <a:spcBef>
                <a:spcPts val="0"/>
              </a:spcBef>
              <a:buSzTx/>
              <a:buNone/>
              <a:defRPr sz="1687"/>
            </a:lvl2pPr>
            <a:lvl3pPr marL="0" indent="241076" algn="ctr">
              <a:spcBef>
                <a:spcPts val="0"/>
              </a:spcBef>
              <a:buSzTx/>
              <a:buNone/>
              <a:defRPr sz="1687"/>
            </a:lvl3pPr>
            <a:lvl4pPr marL="0" indent="361613" algn="ctr">
              <a:spcBef>
                <a:spcPts val="0"/>
              </a:spcBef>
              <a:buSzTx/>
              <a:buNone/>
              <a:defRPr sz="1687"/>
            </a:lvl4pPr>
            <a:lvl5pPr marL="0" indent="482151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53681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288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612434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4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6"/>
            <a:ext cx="3886200" cy="2620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1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914345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34632E8-D1C9-451D-8581-60030C1D3889}"/>
              </a:ext>
            </a:extLst>
          </p:cNvPr>
          <p:cNvSpPr/>
          <p:nvPr userDrawn="1"/>
        </p:nvSpPr>
        <p:spPr>
          <a:xfrm>
            <a:off x="386956" y="681732"/>
            <a:ext cx="1282514" cy="33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32155" y="4799275"/>
            <a:ext cx="1992722" cy="251310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45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273A1-24EC-2B42-A0A2-5B4C3266A6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2" y="369094"/>
            <a:ext cx="7925990" cy="648159"/>
          </a:xfrm>
        </p:spPr>
        <p:txBody>
          <a:bodyPr lIns="0" tIns="0" rIns="0" bIns="0" anchor="t" anchorCtr="0">
            <a:normAutofit/>
          </a:bodyPr>
          <a:lstStyle>
            <a:lvl1pPr>
              <a:defRPr sz="24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4612" y="1146572"/>
            <a:ext cx="7925990" cy="3263504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7275E8-CDF8-42A1-852B-893DB9E9C030}"/>
              </a:ext>
            </a:extLst>
          </p:cNvPr>
          <p:cNvSpPr txBox="1">
            <a:spLocks/>
          </p:cNvSpPr>
          <p:nvPr userDrawn="1"/>
        </p:nvSpPr>
        <p:spPr>
          <a:xfrm>
            <a:off x="7552768" y="4795437"/>
            <a:ext cx="1027384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34586E-8A7E-5E43-90F8-5F1B4FCF17F0}" type="slidenum">
              <a:rPr lang="de-DE" sz="900" smtClean="0">
                <a:solidFill>
                  <a:schemeClr val="accent1"/>
                </a:solidFill>
              </a:rPr>
              <a:pPr algn="r"/>
              <a:t>‹#›</a:t>
            </a:fld>
            <a:endParaRPr lang="de-DE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69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5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L 2020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4117A-FE07-421C-88A9-B9D6182C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62" y="369095"/>
            <a:ext cx="7920484" cy="629795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68193F-E4D3-4EE7-B24D-904E42392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61825" y="4799277"/>
            <a:ext cx="1992722" cy="270004"/>
          </a:xfrm>
        </p:spPr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663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3" y="1282306"/>
            <a:ext cx="7921229" cy="2099455"/>
          </a:xfrm>
        </p:spPr>
        <p:txBody>
          <a:bodyPr lIns="0" tIns="0" rIns="0" bIns="0"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3" y="3442101"/>
            <a:ext cx="7921229" cy="1125140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185344-D983-47D7-B7BA-9DDAA4A0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6270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114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3" y="369094"/>
            <a:ext cx="7916465" cy="617934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1" y="1146574"/>
            <a:ext cx="3723084" cy="607219"/>
          </a:xfrm>
        </p:spPr>
        <p:txBody>
          <a:bodyPr lIns="0" tIns="0" rIns="0" bIns="0" anchor="t" anchorCtr="0"/>
          <a:lstStyle>
            <a:lvl1pPr marL="0" indent="0">
              <a:buNone/>
              <a:defRPr sz="18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9361" y="1878807"/>
            <a:ext cx="3723085" cy="2763440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831560" y="1146574"/>
            <a:ext cx="3685381" cy="607219"/>
          </a:xfrm>
        </p:spPr>
        <p:txBody>
          <a:bodyPr lIns="0" tIns="0" rIns="0" bIns="0" anchor="t" anchorCtr="0"/>
          <a:lstStyle>
            <a:lvl1pPr marL="0" indent="0">
              <a:buNone/>
              <a:defRPr sz="18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31558" y="1878807"/>
            <a:ext cx="3685382" cy="2763440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1DAA4F5-5EDF-4210-B156-E5D8DFF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6270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545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2" y="369095"/>
            <a:ext cx="7913126" cy="62979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1D5F4CD-2F72-4409-BE11-A3A8A636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9237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800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487969" y="4791335"/>
            <a:ext cx="1066579" cy="27794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228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0400" y="369096"/>
            <a:ext cx="7086637" cy="515138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9362" y="1424238"/>
            <a:ext cx="3442634" cy="29775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35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de-DE"/>
              <a:t>Mastertextformat bearbeiten -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</a:t>
            </a:r>
          </a:p>
          <a:p>
            <a:pPr lvl="0"/>
            <a:endParaRPr lang="de-DE"/>
          </a:p>
          <a:p>
            <a:pPr lvl="0"/>
            <a:r>
              <a:rPr lang="de-DE"/>
              <a:t>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2E78FE-9C88-49E6-AD0F-15F6E177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9237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6BCACF4-E68B-4D97-9046-9FFABD1A9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"/>
          <a:stretch/>
        </p:blipFill>
        <p:spPr>
          <a:xfrm>
            <a:off x="4312444" y="1424238"/>
            <a:ext cx="4212432" cy="297750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AF79056-1B19-41FB-A1FD-C9C063217E0A}"/>
              </a:ext>
            </a:extLst>
          </p:cNvPr>
          <p:cNvSpPr/>
          <p:nvPr userDrawn="1"/>
        </p:nvSpPr>
        <p:spPr>
          <a:xfrm>
            <a:off x="4572003" y="3584260"/>
            <a:ext cx="2362526" cy="6075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tIns="0" rIns="108000" rtlCol="0" anchor="ctr"/>
          <a:lstStyle/>
          <a:p>
            <a:pPr algn="l"/>
            <a:r>
              <a:rPr lang="de-DE" sz="1350"/>
              <a:t>Cool </a:t>
            </a:r>
            <a:r>
              <a:rPr lang="de-DE" sz="1350" err="1"/>
              <a:t>stuff</a:t>
            </a:r>
            <a:r>
              <a:rPr lang="de-DE" sz="1350"/>
              <a:t> </a:t>
            </a:r>
            <a:r>
              <a:rPr lang="de-DE" sz="1350" err="1"/>
              <a:t>image</a:t>
            </a:r>
            <a:r>
              <a:rPr lang="de-DE" sz="1350"/>
              <a:t> </a:t>
            </a:r>
            <a:r>
              <a:rPr lang="de-DE" sz="1350" err="1"/>
              <a:t>explain</a:t>
            </a:r>
            <a:r>
              <a:rPr lang="de-DE" sz="1350"/>
              <a:t> </a:t>
            </a:r>
            <a:r>
              <a:rPr lang="de-DE" sz="1350" err="1"/>
              <a:t>to</a:t>
            </a:r>
            <a:r>
              <a:rPr lang="de-DE" sz="1350"/>
              <a:t> </a:t>
            </a:r>
            <a:r>
              <a:rPr lang="de-DE" sz="1350" err="1"/>
              <a:t>provide</a:t>
            </a:r>
            <a:r>
              <a:rPr lang="de-DE" sz="1350"/>
              <a:t> </a:t>
            </a:r>
            <a:r>
              <a:rPr lang="de-DE" sz="1350" err="1"/>
              <a:t>information</a:t>
            </a:r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43668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93041-39BD-4C68-A55E-7D4721EE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3B3F5F0-5F2A-41D0-8186-FDADBE43F1E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" b="894"/>
          <a:stretch/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4FE25AB-D492-4C86-99E1-BF306E7A1B9F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CB33E7-AFC2-4535-A31E-A9A6A9E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6235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01" y="-54367"/>
            <a:ext cx="9221402" cy="5197868"/>
          </a:xfrm>
          <a:prstGeom prst="rect">
            <a:avLst/>
          </a:prstGeom>
        </p:spPr>
      </p:pic>
      <p:sp>
        <p:nvSpPr>
          <p:cNvPr id="6246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589362" y="1146573"/>
            <a:ext cx="4522646" cy="304519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589362" y="369095"/>
            <a:ext cx="7913126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590400" y="369096"/>
            <a:ext cx="7086637" cy="5151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62649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5FAB9-2662-4596-9BCF-25C91527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CAB23-FD88-44AA-93BC-FE099AE42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5D9A79C5-605D-45B4-96E4-6C75FB336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2"/>
          <a:stretch/>
        </p:blipFill>
        <p:spPr>
          <a:xfrm>
            <a:off x="0" y="0"/>
            <a:ext cx="9144000" cy="51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1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6E157-2AF5-0340-B1BB-DD8DDDFB3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4962-5EC3-46CA-8030-5FCAA6D3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FCF75-E861-4FB3-B166-9ED2553D2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1810D33E-BBBA-49AE-9DD8-3EA41CB773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0700" r="1700" b="9370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563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41F8-6B32-49A8-AD4B-B756A817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5E86D-E093-49AA-8079-43CEA3792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949AA285-3FDD-4EA8-910E-6ED102C027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5" r="1184" b="-313"/>
          <a:stretch/>
        </p:blipFill>
        <p:spPr>
          <a:xfrm>
            <a:off x="1" y="0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8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01" y="-54367"/>
            <a:ext cx="9221402" cy="5197867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589362" y="369095"/>
            <a:ext cx="7913126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590400" y="369096"/>
            <a:ext cx="7086637" cy="5151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30299F-6EBD-48AE-80EB-4899A23D7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BA347C5-7CD6-40E3-8D52-1BA9C17BF10E}"/>
              </a:ext>
            </a:extLst>
          </p:cNvPr>
          <p:cNvSpPr txBox="1">
            <a:spLocks/>
          </p:cNvSpPr>
          <p:nvPr userDrawn="1"/>
        </p:nvSpPr>
        <p:spPr>
          <a:xfrm>
            <a:off x="589363" y="369094"/>
            <a:ext cx="7916465" cy="61793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 dirty="0"/>
              <a:t>bearbeiten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652B2132-4339-4525-99F9-CB1952D9F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31558" y="1878807"/>
            <a:ext cx="3685382" cy="2763440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585879" indent="-214313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38B4FB15-140D-45E8-9609-C3A0CA3820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95161" y="1878806"/>
            <a:ext cx="3685382" cy="2763440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585879" indent="-214313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50585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65576-FF17-4337-955A-AA6555D25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C34AC-5133-4734-9698-85648B803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181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DD22620-35CC-4AB5-A460-E5830499E25C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CEBE80-998C-4BA2-AF17-32AF022E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60921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16FFAF-828E-1F45-B842-CAE978364C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02" y="1697367"/>
            <a:ext cx="7416800" cy="540265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solidFill>
                  <a:srgbClr val="C00000"/>
                </a:solidFill>
                <a:latin typeface="Helvetica" pitchFamily="2" charset="0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algn="ctr">
              <a:defRPr/>
            </a:pPr>
            <a:r>
              <a:rPr lang="en-US" sz="30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701151-88C9-E54D-ADA3-86588DE49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069" y="2388786"/>
            <a:ext cx="6265863" cy="41390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rgbClr val="C7D9F1"/>
                </a:solidFill>
              </a:defRPr>
            </a:lvl1pPr>
          </a:lstStyle>
          <a:p>
            <a:pPr algn="ctr">
              <a:defRPr/>
            </a:pPr>
            <a:r>
              <a:rPr lang="en-US" sz="2400" b="1" dirty="0">
                <a:solidFill>
                  <a:srgbClr val="93CDDD"/>
                </a:solidFill>
                <a:latin typeface="Helvetica" charset="0"/>
                <a:cs typeface="Helvetica" charset="0"/>
                <a:sym typeface="Helvetica" charset="0"/>
              </a:rPr>
              <a:t>Presentation Sub-title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CFC95E-90A0-694A-B7F5-65C89AB8DA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5083" y="3204241"/>
            <a:ext cx="4033838" cy="501636"/>
          </a:xfrm>
          <a:prstGeom prst="rect">
            <a:avLst/>
          </a:prstGeom>
        </p:spPr>
        <p:txBody>
          <a:bodyPr/>
          <a:lstStyle>
            <a:lvl1pPr algn="ctr">
              <a:defRPr sz="15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Faculty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35C0C25-1B6D-E341-9FBF-95F4D3C83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89426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857250"/>
            <a:ext cx="80010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514350"/>
          </a:xfrm>
        </p:spPr>
        <p:txBody>
          <a:bodyPr/>
          <a:lstStyle>
            <a:lvl1pPr algn="ctr">
              <a:defRPr sz="2100" b="1">
                <a:solidFill>
                  <a:srgbClr val="CC333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8F584C3-A599-7E45-8ABA-DC4A7ECFE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33009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FA618C5-7853-C64F-B80E-D10C9FDE3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05479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33400" y="800100"/>
            <a:ext cx="40386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6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21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Slide title</a:t>
            </a:r>
          </a:p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572000" y="800100"/>
            <a:ext cx="40386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C2AE942-09C7-3142-B0C5-6E769A32F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853961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7250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71601"/>
            <a:ext cx="4040188" cy="322302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57250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71601"/>
            <a:ext cx="4041775" cy="322302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21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Slide title</a:t>
            </a:r>
          </a:p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82BC649-31C5-2B47-9254-5B2DCF12F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266302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/>
          </p:cNvSpPr>
          <p:nvPr userDrawn="1"/>
        </p:nvSpPr>
        <p:spPr bwMode="auto">
          <a:xfrm>
            <a:off x="575470" y="1800225"/>
            <a:ext cx="7993063" cy="1543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30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Presentation title</a:t>
            </a:r>
          </a:p>
          <a:p>
            <a:pPr algn="ctr">
              <a:defRPr/>
            </a:pPr>
            <a:endParaRPr lang="en-US" sz="3000" b="1" dirty="0">
              <a:solidFill>
                <a:srgbClr val="D1282B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ctr">
              <a:defRPr/>
            </a:pPr>
            <a:r>
              <a:rPr lang="en-US" sz="2400" b="1" dirty="0">
                <a:solidFill>
                  <a:srgbClr val="93CDDD"/>
                </a:solidFill>
                <a:latin typeface="Helvetica" charset="0"/>
                <a:cs typeface="Helvetica" charset="0"/>
                <a:sym typeface="Helvetica" charset="0"/>
              </a:rPr>
              <a:t>Presentation sub-title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7A2A24-03DA-E749-952F-2AAE4E860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1186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1B612-5346-6E43-965B-372D8860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2DFA1B77-2976-6D4F-B988-8D94E71F6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42831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29BA7AB-643C-FC49-BB09-E7B36695C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58647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>
                <a:sym typeface="Helvetica" charset="0"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E2978B-1B66-894D-B3F0-020C8F283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567277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914651"/>
            <a:ext cx="6400800" cy="22276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A3B1645-717D-6847-AC92-46E26E95C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652201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383506"/>
            <a:ext cx="1943100" cy="37588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383506"/>
            <a:ext cx="5676900" cy="37588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BD32B2-EAA6-7C46-BD6F-6213F864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727203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CCC4-ED95-074F-B434-F3D03DCB5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BB2D8-9D82-BB42-95C8-9FE70D090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C06AC-07E3-C344-9C0F-322E9247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8124D-39C2-E74C-BDB4-C9FE83A6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96EB8-24DF-7D4A-AF2B-52CE02FB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116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65D2-74C6-7C4B-B41B-38BBB37E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D314-1AE8-0245-8BC6-B5B677341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95856-4060-C346-B9FC-0D95FDAD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AA274-F0CB-DD40-BC13-E722CA9A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44933-4C03-CC49-99C2-525D0C37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94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2A64-0B6D-5C4C-B43E-81FDC370D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B60D9-8B94-2141-B0F0-15101D965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A2411-2B75-C84F-9DBB-F46B0EB7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FB9C6-11AE-D24B-B629-C891406C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0E66D-56A1-5F4B-816F-B85B65E1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066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C789-84A5-974C-9A10-74D1DB5B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0E357-6945-7A42-8E3F-E8F1838AD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79B10-5C05-264A-A745-2FB7BDABA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CEB6B-EDA7-B84E-9D6D-1A14C711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6ADF5-70DE-7445-9763-5B007909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A8707-68BB-BF43-85BE-378E2497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741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B5AD-5EEA-D046-9484-6CFA9D26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D179F-8151-FB4B-824D-049B29E22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C755E-7FFA-B244-B70A-D0599F3C0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CFA3E-8610-7E41-9A3E-8429455C9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4847E-8FCD-1F4C-B6C2-D3F223D27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9B3E63-5950-824E-9B27-88A4D844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B1B3A-FEBC-DB4F-84CE-1C35CA1F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5A534-06A3-454A-942C-5D5D9A9B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37A0-833C-CF4B-947D-0F231E84D9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9B22-F9E3-BB45-8844-18C7A510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22F1B-2475-564E-AF06-9E90B58B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16278-DE5E-3E40-A294-26E18DFD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DDAA4-C391-6A42-BA89-2747BB5A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955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3CB3F-9E34-6C49-A8A6-61288225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58D2B-7A6F-6B43-A6B5-498B7AE07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E0735-2B4E-E541-979B-097000C2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59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5899-0D50-8042-9BEE-77DBE8D3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9488-4B39-BE4C-8EA3-A97FD9F0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159D9-C1DF-054A-B170-FD2A1CBC4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4C03C-2B92-E248-A29A-8CDBA2149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A6618-F14D-D04A-8FFE-15FFC2BD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7DEC2-F7A4-6546-81DB-35F89254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21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27F9-F6C8-0A4E-9138-0320DC99B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C582B-16A2-7043-81C7-15A7224F6F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AF076-1DCC-0542-A6A3-6AA9FC09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A2C47-CA5C-F342-A2BF-74D79AF0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E6081-17D2-A34C-A686-AE7DD399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BE681-7662-5C4A-94E1-F1A4BF07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55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D468-9F38-B247-BCCD-5DA78D7A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7B932-32C9-584B-BA4B-F9F68A040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DDAA4-46CB-1A4F-A305-D91E5C08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B9A1-543C-7345-9EC5-FB8C11FE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2B82E-3C3E-FD43-BD04-65ED9592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971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059CE1-E9FC-5044-ADAB-09698179E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00D6-65C1-6840-91EA-ADB15F05A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B771C-B9B7-F446-A6DD-CEE8824B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EBE2C-54A4-0F48-8EB7-857108CF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A1DB9-04DC-074F-A1CF-F0580DE9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455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76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DFCC-252B-6D4F-A205-57209A4F28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B64-491C-1045-A700-68A99BEFD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4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EAA8-F5EA-3241-AF58-7F143472CB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6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BE2A4-2152-C44E-928E-F55CDA4F2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0B69FBE-9FA0-0B43-9AC9-B5EA79A87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1/14/25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1/14/25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202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89"/>
              <a:t>1/14/25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89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7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E72B96DA-FE8F-8E43-9F69-C4CCB3FDECD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1/14/25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72B4420F-DE6C-AE48-83DD-EE107A7BD8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5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5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80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8" indent="-89998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1032264-8667-451F-8B92-D6E1F44DDAE9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9361" y="369095"/>
            <a:ext cx="7913127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2" y="1146572"/>
            <a:ext cx="793124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32155" y="4799277"/>
            <a:ext cx="1992722" cy="2700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BCF7119-1C35-4717-A0FB-D531839D027A}"/>
              </a:ext>
            </a:extLst>
          </p:cNvPr>
          <p:cNvCxnSpPr>
            <a:cxnSpLocks/>
          </p:cNvCxnSpPr>
          <p:nvPr userDrawn="1"/>
        </p:nvCxnSpPr>
        <p:spPr>
          <a:xfrm>
            <a:off x="589456" y="4779025"/>
            <a:ext cx="7905750" cy="0"/>
          </a:xfrm>
          <a:prstGeom prst="line">
            <a:avLst/>
          </a:prstGeom>
          <a:ln w="349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1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50" kern="1200">
          <a:solidFill>
            <a:schemeClr val="accent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0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514337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857228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200120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543012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95">
          <p15:clr>
            <a:srgbClr val="F26B43"/>
          </p15:clr>
        </p15:guide>
        <p15:guide id="2" pos="7160">
          <p15:clr>
            <a:srgbClr val="F26B43"/>
          </p15:clr>
        </p15:guide>
        <p15:guide id="3" pos="3623">
          <p15:clr>
            <a:srgbClr val="F26B43"/>
          </p15:clr>
        </p15:guide>
        <p15:guide id="4" pos="4059">
          <p15:clr>
            <a:srgbClr val="F26B43"/>
          </p15:clr>
        </p15:guide>
        <p15:guide id="5" orient="horz" pos="310">
          <p15:clr>
            <a:srgbClr val="F26B43"/>
          </p15:clr>
        </p15:guide>
        <p15:guide id="6" orient="horz" pos="1140">
          <p15:clr>
            <a:srgbClr val="F26B43"/>
          </p15:clr>
        </p15:guide>
        <p15:guide id="7" pos="3840">
          <p15:clr>
            <a:srgbClr val="F26B43"/>
          </p15:clr>
        </p15:guide>
        <p15:guide id="9" orient="horz" pos="4088">
          <p15:clr>
            <a:srgbClr val="F26B43"/>
          </p15:clr>
        </p15:guide>
        <p15:guide id="10" orient="horz" pos="2160">
          <p15:clr>
            <a:srgbClr val="F26B43"/>
          </p15:clr>
        </p15:guide>
        <p15:guide id="11" orient="horz" pos="420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C6D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685800" y="1383507"/>
            <a:ext cx="7772400" cy="153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363F8E0F-20D0-194C-A901-293798C75840}"/>
              </a:ext>
            </a:extLst>
          </p:cNvPr>
          <p:cNvSpPr>
            <a:spLocks/>
          </p:cNvSpPr>
          <p:nvPr userDrawn="1"/>
        </p:nvSpPr>
        <p:spPr bwMode="auto">
          <a:xfrm>
            <a:off x="142877" y="118086"/>
            <a:ext cx="8856663" cy="49137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rebuchet MS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3FF6C3C-F3E9-1C4F-ADC8-533EC2DCD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  <p:pic>
        <p:nvPicPr>
          <p:cNvPr id="8" name="Picture 4" descr="OSM_Malaria_Logo_Final.png">
            <a:extLst>
              <a:ext uri="{FF2B5EF4-FFF2-40B4-BE49-F238E27FC236}">
                <a16:creationId xmlns:a16="http://schemas.microsoft.com/office/drawing/2014/main" id="{6D814398-4FEB-4545-9248-6A0AC380E6BB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922" y="4218233"/>
            <a:ext cx="810000" cy="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81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j-lt"/>
          <a:ea typeface="+mj-ea"/>
          <a:cs typeface="+mj-cs"/>
          <a:sym typeface="Helvetica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9pPr>
    </p:titleStyle>
    <p:bodyStyle>
      <a:lvl1pPr marL="257175" indent="-257175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171450" indent="17145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2pPr>
      <a:lvl3pPr marL="342900" indent="3429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3pPr>
      <a:lvl4pPr marL="514350" indent="51435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4pPr>
      <a:lvl5pPr marL="685800" indent="6858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5pPr>
      <a:lvl6pPr marL="10287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6pPr>
      <a:lvl7pPr marL="13716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7pPr>
      <a:lvl8pPr marL="17145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8pPr>
      <a:lvl9pPr marL="20574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CFDE5-A0C2-044B-886D-5F477723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5BF75-2FFF-E349-9E5E-EB8DA1DFF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E058-97C5-F64C-8FAE-B865BB028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8633B-BA0A-EA45-9360-674971BF7B28}" type="datetimeFigureOut"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143E6-BD04-A844-9DB9-077510933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B2FA6-6433-D940-8BE5-F57E00692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F2699-2DF5-734C-AF34-15E699100D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8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SourceMycetoma/Series-1-Fenarimols/issues/51" TargetMode="External"/><Relationship Id="rId2" Type="http://schemas.openxmlformats.org/officeDocument/2006/relationships/hyperlink" Target="https://github.com/OpenSourceMycetoma/Series-2-Aminothiazoles/issues/7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hyperlink" Target="https://github.com/OpenSourceMycetoma/Series-1-Fenarimols/issues/5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0383" y="393990"/>
            <a:ext cx="743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masis MT Pro" panose="020F0502020204030204" pitchFamily="34" charset="0"/>
                <a:cs typeface="Amasis MT Pro" panose="020F0502020204030204" pitchFamily="34" charset="0"/>
              </a:rPr>
              <a:t>MycetOS</a:t>
            </a:r>
            <a:r>
              <a:rPr lang="en-US" sz="2400" dirty="0">
                <a:latin typeface="Amasis MT Pro" panose="020F0502020204030204" pitchFamily="34" charset="0"/>
                <a:cs typeface="Amasis MT Pro" panose="020F0502020204030204" pitchFamily="34" charset="0"/>
              </a:rPr>
              <a:t>: Open Source Drug Discovery for Mycetoma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85105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99034" y="6494"/>
            <a:ext cx="6511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latin typeface="Amasis MT Pro" panose="02040504050005020304" pitchFamily="18" charset="77"/>
              </a:rPr>
              <a:t>GMWGM, 15</a:t>
            </a:r>
            <a:r>
              <a:rPr lang="en-US" sz="1400" i="1" baseline="30000" dirty="0">
                <a:latin typeface="Amasis MT Pro" panose="02040504050005020304" pitchFamily="18" charset="77"/>
              </a:rPr>
              <a:t>th</a:t>
            </a:r>
            <a:r>
              <a:rPr lang="en-US" sz="1400" i="1" dirty="0">
                <a:latin typeface="Amasis MT Pro" panose="02040504050005020304" pitchFamily="18" charset="77"/>
              </a:rPr>
              <a:t> Jan 2025</a:t>
            </a:r>
          </a:p>
        </p:txBody>
      </p:sp>
      <p:pic>
        <p:nvPicPr>
          <p:cNvPr id="34" name="Picture 33" descr="Screen Shot 2019-01-15 at 1.5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1144" y="338359"/>
            <a:ext cx="951570" cy="341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4442D-251A-8D4D-9B47-F4ECC8AA611A}"/>
              </a:ext>
            </a:extLst>
          </p:cNvPr>
          <p:cNvSpPr txBox="1"/>
          <p:nvPr/>
        </p:nvSpPr>
        <p:spPr>
          <a:xfrm>
            <a:off x="0" y="1277348"/>
            <a:ext cx="9144000" cy="923324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b="1" dirty="0">
                <a:latin typeface="Amasis MT Pro" panose="02040504050005020304" pitchFamily="18" charset="77"/>
                <a:cs typeface="American Typewriter"/>
              </a:rPr>
              <a:t>Prof Matthew H. Todd</a:t>
            </a:r>
          </a:p>
          <a:p>
            <a:pPr algn="ctr"/>
            <a:r>
              <a:rPr lang="en-US" dirty="0">
                <a:latin typeface="Amasis MT Pro" panose="02040504050005020304" pitchFamily="18" charset="77"/>
                <a:cs typeface="American Typewriter"/>
              </a:rPr>
              <a:t>Chair of Drug Discovery, University College London</a:t>
            </a:r>
          </a:p>
          <a:p>
            <a:pPr algn="ctr"/>
            <a:r>
              <a:rPr lang="en-US" dirty="0">
                <a:latin typeface="Amasis MT Pro" panose="02040504050005020304" pitchFamily="18" charset="77"/>
                <a:cs typeface="American Typewriter"/>
              </a:rPr>
              <a:t>@</a:t>
            </a:r>
            <a:r>
              <a:rPr lang="en-US" dirty="0" err="1">
                <a:latin typeface="Amasis MT Pro" panose="02040504050005020304" pitchFamily="18" charset="77"/>
                <a:cs typeface="American Typewriter"/>
              </a:rPr>
              <a:t>mattoddchem</a:t>
            </a:r>
            <a:endParaRPr lang="en-US" dirty="0">
              <a:latin typeface="Amasis MT Pro" panose="02040504050005020304" pitchFamily="18" charset="77"/>
              <a:cs typeface="American Typewrite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60201-D7BC-2C47-9B73-0F89EEC7042E}"/>
              </a:ext>
            </a:extLst>
          </p:cNvPr>
          <p:cNvSpPr txBox="1"/>
          <p:nvPr/>
        </p:nvSpPr>
        <p:spPr>
          <a:xfrm>
            <a:off x="3203849" y="3056088"/>
            <a:ext cx="5772884" cy="108747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First: what is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 “Open Source Drug Discovery”</a:t>
            </a: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?</a:t>
            </a:r>
          </a:p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Second: how have we applied this to 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mycetoma</a:t>
            </a: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?</a:t>
            </a:r>
          </a:p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Third: 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Who?</a:t>
            </a:r>
          </a:p>
        </p:txBody>
      </p:sp>
      <p:pic>
        <p:nvPicPr>
          <p:cNvPr id="9" name="Picture 8" descr="MycetOS Logo from Wendy v3.jpg">
            <a:extLst>
              <a:ext uri="{FF2B5EF4-FFF2-40B4-BE49-F238E27FC236}">
                <a16:creationId xmlns:a16="http://schemas.microsoft.com/office/drawing/2014/main" id="{ED1B7B1D-2427-3D4C-BAED-CB626C68A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9702"/>
            <a:ext cx="2160240" cy="25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9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909805" y="114766"/>
            <a:ext cx="726474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Crowdsourcing: School Projects and Visits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1F557-3EA9-0141-BADF-1CFBEB28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78376"/>
            <a:ext cx="4773149" cy="3579862"/>
          </a:xfrm>
          <a:prstGeom prst="rect">
            <a:avLst/>
          </a:prstGeom>
        </p:spPr>
      </p:pic>
      <p:pic>
        <p:nvPicPr>
          <p:cNvPr id="7" name="Picture 6" descr="A group of people in white coats&#10;&#10;Description automatically generated with medium confidence">
            <a:extLst>
              <a:ext uri="{FF2B5EF4-FFF2-40B4-BE49-F238E27FC236}">
                <a16:creationId xmlns:a16="http://schemas.microsoft.com/office/drawing/2014/main" id="{EF64A644-53D6-8A4D-915B-61750B85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785" y="678376"/>
            <a:ext cx="4773149" cy="3579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F11AA7-4166-6417-F8B3-C919C7300E46}"/>
              </a:ext>
            </a:extLst>
          </p:cNvPr>
          <p:cNvSpPr txBox="1"/>
          <p:nvPr/>
        </p:nvSpPr>
        <p:spPr>
          <a:xfrm>
            <a:off x="1120376" y="4452516"/>
            <a:ext cx="705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Could you host some crowdsourced research? We have a template.</a:t>
            </a:r>
          </a:p>
        </p:txBody>
      </p:sp>
    </p:spTree>
    <p:extLst>
      <p:ext uri="{BB962C8B-B14F-4D97-AF65-F5344CB8AC3E}">
        <p14:creationId xmlns:p14="http://schemas.microsoft.com/office/powerpoint/2010/main" val="64345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173767" y="114766"/>
            <a:ext cx="47368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Some Recent Contributions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2051720" y="4774168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github.com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OpenSourceMycetoma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8C3F78-EC89-324F-8860-C977DBAD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83144"/>
            <a:ext cx="4258680" cy="408391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5D3D34A-19CF-5640-804E-97F173CA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55" y="659641"/>
            <a:ext cx="3917118" cy="408391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3C071A-3ABF-5A46-AC07-A5493463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855" y="2215497"/>
            <a:ext cx="3581400" cy="25146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9731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164434" y="114766"/>
            <a:ext cx="475546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How Can You Get Involved?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D93101-A4BD-E84A-81EE-1100AD01CAB8}"/>
              </a:ext>
            </a:extLst>
          </p:cNvPr>
          <p:cNvSpPr txBox="1"/>
          <p:nvPr/>
        </p:nvSpPr>
        <p:spPr>
          <a:xfrm>
            <a:off x="323528" y="699541"/>
            <a:ext cx="7920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+mn-lt"/>
              </a:rPr>
              <a:t>Start your own Project!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+mn-lt"/>
              </a:rPr>
              <a:t>Contribute molecules, or a protein!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+mn-lt"/>
              </a:rPr>
              <a:t>Come to monthly meetings! (next one Jan 28</a:t>
            </a:r>
            <a:r>
              <a:rPr lang="en-US" b="1" i="1" baseline="30000" dirty="0">
                <a:solidFill>
                  <a:schemeClr val="bg1"/>
                </a:solidFill>
                <a:latin typeface="+mn-lt"/>
              </a:rPr>
              <a:t>th</a:t>
            </a:r>
            <a:r>
              <a:rPr lang="en-US" b="1" i="1" dirty="0">
                <a:solidFill>
                  <a:schemeClr val="bg1"/>
                </a:solidFill>
                <a:latin typeface="+mn-lt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Synthesis planning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  <a:hlinkClick r:id="rId2"/>
              </a:rPr>
              <a:t>https://github.com/OpenSourceMycetoma/Series-2-Aminothiazoles/issues/7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Examination/explanation of the SAR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  <a:hlinkClick r:id="rId3"/>
              </a:rPr>
              <a:t>https://github.com/OpenSourceMycetoma/Series-1-Fenarimols/issues/51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Help with paper writing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  <a:hlinkClick r:id="rId4"/>
              </a:rPr>
              <a:t>https://github.com/OpenSourceMycetoma/Series-1-Fenarimols/issues/55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b="1" dirty="0">
                <a:solidFill>
                  <a:srgbClr val="FF0000"/>
                </a:solidFill>
                <a:latin typeface="+mn-lt"/>
              </a:rPr>
              <a:t>Students: Become a non-lab based project manager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(contact me if you’re interested) 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F634DF3-6AD7-2D4D-A175-6E962D807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16" y="4060472"/>
            <a:ext cx="2304256" cy="9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7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510093" y="114766"/>
            <a:ext cx="20641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Advertising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276323-386C-E64F-A060-FCBDECE5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16" y="1275606"/>
            <a:ext cx="374441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E6437B84-15DA-FD4D-9236-D27E325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7" y="923584"/>
            <a:ext cx="5395487" cy="35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0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Text Box 8"/>
          <p:cNvSpPr txBox="1">
            <a:spLocks noChangeArrowheads="1"/>
          </p:cNvSpPr>
          <p:nvPr/>
        </p:nvSpPr>
        <p:spPr bwMode="auto">
          <a:xfrm>
            <a:off x="251520" y="3307878"/>
            <a:ext cx="8534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Wendy van de Sande, Ma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Jingyi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, Wilson Lim,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Marij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Schippers and team at </a:t>
            </a:r>
            <a:r>
              <a:rPr lang="en-GB" sz="1400" b="1" dirty="0">
                <a:solidFill>
                  <a:srgbClr val="0070C0"/>
                </a:solidFill>
                <a:latin typeface="Helvetica" pitchFamily="2" charset="0"/>
              </a:rPr>
              <a:t>Erasmus MC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, Rotterdam. Hung Phat Duong,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Kymberley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Scroggie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,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Klementine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Burrell-Sander, Alice Williamson and team at </a:t>
            </a:r>
            <a:r>
              <a:rPr lang="en-GB" sz="1400" b="1" dirty="0">
                <a:solidFill>
                  <a:srgbClr val="0070C0"/>
                </a:solidFill>
                <a:latin typeface="Helvetica" pitchFamily="2" charset="0"/>
              </a:rPr>
              <a:t>Sydney Uni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.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Dmitrij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Melechov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and Erika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Loizidou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at </a:t>
            </a:r>
            <a:r>
              <a:rPr lang="en-GB" sz="1400" b="1" dirty="0">
                <a:solidFill>
                  <a:srgbClr val="0070C0"/>
                </a:solidFill>
                <a:latin typeface="Helvetica" pitchFamily="2" charset="0"/>
              </a:rPr>
              <a:t>UCL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. Ben Perry and Luiza Cruz at </a:t>
            </a:r>
            <a:r>
              <a:rPr lang="en-GB" sz="1400" b="1" dirty="0" err="1">
                <a:solidFill>
                  <a:srgbClr val="0070C0"/>
                </a:solidFill>
                <a:latin typeface="Helvetica" pitchFamily="2" charset="0"/>
              </a:rPr>
              <a:t>DNDi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. Bernhard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Biersack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(</a:t>
            </a:r>
            <a:r>
              <a:rPr lang="en-GB" sz="1400" b="1" dirty="0">
                <a:solidFill>
                  <a:srgbClr val="0070C0"/>
                </a:solidFill>
                <a:latin typeface="Helvetica" pitchFamily="2" charset="0"/>
              </a:rPr>
              <a:t>Bayreuth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). Charlotte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Sutherall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(</a:t>
            </a:r>
            <a:r>
              <a:rPr lang="en-GB" sz="1400" b="1" dirty="0">
                <a:solidFill>
                  <a:srgbClr val="0070C0"/>
                </a:solidFill>
                <a:latin typeface="Helvetica" pitchFamily="2" charset="0"/>
              </a:rPr>
              <a:t>Imperial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) Antony Sama in New York City. 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The Teachers and Students at </a:t>
            </a:r>
            <a:r>
              <a:rPr lang="en-US" sz="1400" b="1" dirty="0">
                <a:solidFill>
                  <a:srgbClr val="0070C0"/>
                </a:solidFill>
                <a:latin typeface="Helvetica" pitchFamily="2" charset="0"/>
              </a:rPr>
              <a:t>Whitgift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 School, Kent. Andrea </a:t>
            </a:r>
            <a:r>
              <a:rPr lang="en-US" sz="1400" dirty="0" err="1">
                <a:solidFill>
                  <a:srgbClr val="0070C0"/>
                </a:solidFill>
                <a:latin typeface="Helvetica" pitchFamily="2" charset="0"/>
              </a:rPr>
              <a:t>Vernall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 (</a:t>
            </a:r>
            <a:r>
              <a:rPr lang="en-US" sz="1400" b="1" dirty="0">
                <a:solidFill>
                  <a:srgbClr val="0070C0"/>
                </a:solidFill>
                <a:latin typeface="Helvetica" pitchFamily="2" charset="0"/>
              </a:rPr>
              <a:t>Otago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), Julia </a:t>
            </a:r>
            <a:r>
              <a:rPr lang="en-US" sz="1400" dirty="0" err="1">
                <a:solidFill>
                  <a:srgbClr val="0070C0"/>
                </a:solidFill>
                <a:latin typeface="Helvetica" pitchFamily="2" charset="0"/>
              </a:rPr>
              <a:t>Sarju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 and Peter Rayner (</a:t>
            </a:r>
            <a:r>
              <a:rPr lang="en-US" sz="1400" b="1" dirty="0">
                <a:solidFill>
                  <a:srgbClr val="0070C0"/>
                </a:solidFill>
                <a:latin typeface="Helvetica" pitchFamily="2" charset="0"/>
              </a:rPr>
              <a:t>York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) …and more!</a:t>
            </a:r>
            <a:endParaRPr lang="en-GB" sz="1400" dirty="0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3" name="Picture 2" descr="Screen Shot 2017-05-24 at 4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85" y="4658404"/>
            <a:ext cx="1936402" cy="506423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8" name="Picture 17" descr="Screen Shot 2019-01-15 at 1.53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644586"/>
            <a:ext cx="1476164" cy="469689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4" name="Picture 3" descr="dnd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659982"/>
            <a:ext cx="1800200" cy="483518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9" name="Picture 8" descr="Royal-Society-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22" y="4659983"/>
            <a:ext cx="793527" cy="4850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1" name="Picture 10" descr="Screen Shot 2020-02-04 at 9.39.4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658404"/>
            <a:ext cx="1262110" cy="4850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1" name="Text Box 3">
            <a:extLst>
              <a:ext uri="{FF2B5EF4-FFF2-40B4-BE49-F238E27FC236}">
                <a16:creationId xmlns:a16="http://schemas.microsoft.com/office/drawing/2014/main" id="{BCCC0F61-6A56-F243-80A8-0DF4FDBDC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769" y="39796"/>
            <a:ext cx="165192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914378"/>
            <a:r>
              <a:rPr lang="en-US" sz="3600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Thanks!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62D570-0DCA-A74A-82A1-CA50C491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87" y="653160"/>
            <a:ext cx="4633466" cy="265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4BAB67A-DE74-BE45-947B-F3231AB4AD69}"/>
              </a:ext>
            </a:extLst>
          </p:cNvPr>
          <p:cNvSpPr/>
          <p:nvPr/>
        </p:nvSpPr>
        <p:spPr>
          <a:xfrm>
            <a:off x="467544" y="686127"/>
            <a:ext cx="1098122" cy="445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924407" y="-37368"/>
            <a:ext cx="52952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The Open Source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1" y="1085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2353" y="4744257"/>
            <a:ext cx="908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1600" i="1" dirty="0">
                <a:solidFill>
                  <a:srgbClr val="F79646"/>
                </a:solidFill>
                <a:latin typeface="Calibri"/>
              </a:rPr>
              <a:t>Students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8077" y="2926712"/>
            <a:ext cx="299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b="1" i="1" dirty="0">
                <a:solidFill>
                  <a:srgbClr val="FF6600"/>
                </a:solidFill>
              </a:rPr>
              <a:t>Contributions</a:t>
            </a:r>
            <a:endParaRPr lang="en-US" i="1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6235" y="2878400"/>
            <a:ext cx="218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b="1" i="1" dirty="0">
                <a:solidFill>
                  <a:srgbClr val="008000"/>
                </a:solidFill>
              </a:rPr>
              <a:t>Components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9167" y="4744257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/>
            <a:r>
              <a:rPr lang="en-US" sz="1600" i="1" dirty="0">
                <a:solidFill>
                  <a:srgbClr val="008000"/>
                </a:solidFill>
                <a:latin typeface="Calibri"/>
              </a:rPr>
              <a:t>Community</a:t>
            </a:r>
          </a:p>
        </p:txBody>
      </p:sp>
      <p:pic>
        <p:nvPicPr>
          <p:cNvPr id="16" name="Picture 15" descr="oc-2016-000863_00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53" y="627534"/>
            <a:ext cx="7350899" cy="1584176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5" name="Picture 4" descr="Screen Shot 2019-07-24 at 10.4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9" y="3284661"/>
            <a:ext cx="1257295" cy="1376202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225898" y="4685725"/>
            <a:ext cx="120451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Laboratory 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51011" y="4685725"/>
            <a:ext cx="1552304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Public To Do Lists/Discussion</a:t>
            </a:r>
          </a:p>
        </p:txBody>
      </p:sp>
      <p:pic>
        <p:nvPicPr>
          <p:cNvPr id="19" name="Picture 18" descr="Screen Shot 2019-07-24 at 10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48" y="3286697"/>
            <a:ext cx="1476043" cy="1374165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0" name="Picture 19" descr="Screen Shot 2019-07-24 at 10.47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00" y="3286698"/>
            <a:ext cx="1192468" cy="1374166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21" name="TextBox 20"/>
          <p:cNvSpPr txBox="1"/>
          <p:nvPr/>
        </p:nvSpPr>
        <p:spPr>
          <a:xfrm>
            <a:off x="3128472" y="4744257"/>
            <a:ext cx="1079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Open Data</a:t>
            </a:r>
          </a:p>
        </p:txBody>
      </p:sp>
      <p:pic>
        <p:nvPicPr>
          <p:cNvPr id="22" name="Picture 21" descr="Screen Shot 2019-07-24 at 10.53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66" y="3284661"/>
            <a:ext cx="1237905" cy="1376203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494" y="3316353"/>
            <a:ext cx="1375795" cy="134451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3" name="TextBox 22"/>
          <p:cNvSpPr txBox="1"/>
          <p:nvPr/>
        </p:nvSpPr>
        <p:spPr>
          <a:xfrm>
            <a:off x="7930435" y="4744257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 err="1">
                <a:solidFill>
                  <a:srgbClr val="F79646"/>
                </a:solidFill>
                <a:latin typeface="Calibri"/>
              </a:rPr>
              <a:t>Pharma</a:t>
            </a:r>
            <a:endParaRPr lang="en-US" sz="1600" dirty="0">
              <a:solidFill>
                <a:srgbClr val="F79646"/>
              </a:solidFill>
              <a:latin typeface="Calibri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478248" y="4913534"/>
            <a:ext cx="378301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tudent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61" y="3316353"/>
            <a:ext cx="1275145" cy="134451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0A7102-EFEA-5DE0-CFB7-0D248845B53A}"/>
              </a:ext>
            </a:extLst>
          </p:cNvPr>
          <p:cNvSpPr txBox="1"/>
          <p:nvPr/>
        </p:nvSpPr>
        <p:spPr>
          <a:xfrm>
            <a:off x="78200" y="2211710"/>
            <a:ext cx="8814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>
              <a:defRPr/>
            </a:pPr>
            <a:r>
              <a:rPr kumimoji="0" lang="en-US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Schisto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Nature Chemistry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2011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3,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745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NTD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2011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5(9): e1260. 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Malaria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Nature Comms. </a:t>
            </a:r>
            <a:r>
              <a:rPr kumimoji="0" lang="en-US" sz="1000" b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2024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15, </a:t>
            </a:r>
            <a:r>
              <a:rPr kumimoji="0" lang="en-US" sz="1000" b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937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ACS Cent. Sci.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687;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Med. Chem.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11585;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Org. Chem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13438;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Med. Chem.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16450. 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TB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Med. </a:t>
            </a:r>
            <a:r>
              <a:rPr kumimoji="0" lang="cs-CZ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Chem</a:t>
            </a: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2018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61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11327.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Antifungals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nb-NO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</a:t>
            </a:r>
            <a:r>
              <a:rPr kumimoji="0" lang="nb-NO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NTD </a:t>
            </a:r>
            <a:r>
              <a:rPr kumimoji="0" lang="nb-NO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2018</a:t>
            </a:r>
            <a:r>
              <a:rPr kumimoji="0" lang="nb-NO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nb-NO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12(4)</a:t>
            </a:r>
            <a:r>
              <a:rPr kumimoji="0" lang="nb-NO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e0006437; </a:t>
            </a:r>
            <a:r>
              <a:rPr kumimoji="0" lang="nb-NO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</a:t>
            </a:r>
            <a:r>
              <a:rPr kumimoji="0" lang="nb-NO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NTD</a:t>
            </a:r>
            <a:r>
              <a:rPr kumimoji="0" lang="nb-NO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b-NO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2022</a:t>
            </a:r>
            <a:r>
              <a:rPr kumimoji="0" lang="nb-NO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nb-NO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r>
              <a:rPr kumimoji="0" lang="nb-NO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e0010159; </a:t>
            </a:r>
            <a:r>
              <a:rPr kumimoji="0" lang="nb-NO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Chem</a:t>
            </a:r>
            <a:r>
              <a:rPr kumimoji="0" lang="nb-NO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nb-NO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Biodiversity</a:t>
            </a:r>
            <a:r>
              <a:rPr kumimoji="0" lang="nb-NO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b-NO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2023</a:t>
            </a:r>
            <a:r>
              <a:rPr kumimoji="0" lang="nb-NO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nb-NO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</a:t>
            </a:r>
            <a:r>
              <a:rPr kumimoji="0" lang="nb-NO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e202300151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Platform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Chem. Sci.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1614;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Parasitology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148.</a:t>
            </a: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cs-CZ" sz="1000" b="1" i="1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Laws</a:t>
            </a: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cs-CZ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ChemMedChem</a:t>
            </a: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2019</a:t>
            </a: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14, 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1804. 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Translation/Policy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Med.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14(4)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e1002276;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Wellcome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Open Res.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:146.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77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459401" y="-37368"/>
            <a:ext cx="822532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Important to be Clear on </a:t>
            </a:r>
            <a:r>
              <a:rPr lang="en-US" sz="3600" dirty="0" err="1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Licence</a:t>
            </a:r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 and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1" y="1085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08DD4-E28D-87D7-DA4C-5C945E746477}"/>
              </a:ext>
            </a:extLst>
          </p:cNvPr>
          <p:cNvSpPr txBox="1"/>
          <p:nvPr/>
        </p:nvSpPr>
        <p:spPr>
          <a:xfrm>
            <a:off x="1187624" y="578180"/>
            <a:ext cx="65547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Everything governed by CC-BY-4.0 </a:t>
            </a:r>
            <a:r>
              <a:rPr lang="en-US" dirty="0" err="1">
                <a:solidFill>
                  <a:schemeClr val="bg1"/>
                </a:solidFill>
              </a:rPr>
              <a:t>licence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You may do anything with the project contents,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including making money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provided you cite the project.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Participants have high level of clearly defined freedoms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which you do not control. They do not need to keep asking permission to do things (like use your data).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If you participate, you have agreed to these terms.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Then the fun starts…</a:t>
            </a:r>
          </a:p>
        </p:txBody>
      </p:sp>
    </p:spTree>
    <p:extLst>
      <p:ext uri="{BB962C8B-B14F-4D97-AF65-F5344CB8AC3E}">
        <p14:creationId xmlns:p14="http://schemas.microsoft.com/office/powerpoint/2010/main" val="299608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797C65-DB2F-4E17-91AE-30D2F0142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522"/>
            <a:ext cx="9144000" cy="840581"/>
          </a:xfrm>
          <a:prstGeom prst="rect">
            <a:avLst/>
          </a:prstGeom>
          <a:solidFill>
            <a:srgbClr val="006766"/>
          </a:solidFill>
          <a:ln w="9525">
            <a:solidFill>
              <a:srgbClr val="005A5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2300" b="1">
              <a:solidFill>
                <a:srgbClr val="FFFFFF"/>
              </a:solidFill>
              <a:latin typeface="Lucida Sans Unicode" pitchFamily="34" charset="0"/>
              <a:ea typeface="ＭＳ Ｐゴシック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F399F-99A4-4EFA-AFB5-3B1542C38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07" y="200328"/>
            <a:ext cx="7227084" cy="46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400" cap="small" dirty="0">
                <a:solidFill>
                  <a:srgbClr val="FFFFFF"/>
                </a:solidFill>
                <a:latin typeface="Calibri" panose="020F0502020204030204"/>
              </a:rPr>
              <a:t>Making molecules open spurs (not inhibits) drug discovery</a:t>
            </a:r>
            <a:endParaRPr lang="en-US" altLang="en-US" sz="2700" cap="small" dirty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B826E-0F3F-4DA4-9553-8247BF9F90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300" y="739826"/>
            <a:ext cx="1486745" cy="704574"/>
          </a:xfrm>
          <a:prstGeom prst="rect">
            <a:avLst/>
          </a:prstGeom>
        </p:spPr>
      </p:pic>
      <p:pic>
        <p:nvPicPr>
          <p:cNvPr id="3" name="Picture 2" descr="A close-up of a chemical formula&#10;&#10;Description automatically generated">
            <a:extLst>
              <a:ext uri="{FF2B5EF4-FFF2-40B4-BE49-F238E27FC236}">
                <a16:creationId xmlns:a16="http://schemas.microsoft.com/office/drawing/2014/main" id="{97CFE97E-DBA6-6BC6-18A9-27DEB8852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436" y="1376666"/>
            <a:ext cx="1648206" cy="3697327"/>
          </a:xfrm>
          <a:prstGeom prst="rect">
            <a:avLst/>
          </a:prstGeom>
        </p:spPr>
      </p:pic>
      <p:pic>
        <p:nvPicPr>
          <p:cNvPr id="16" name="Picture 15" descr="A diagram of chemical formulas&#10;&#10;Description automatically generated with medium confidence">
            <a:extLst>
              <a:ext uri="{FF2B5EF4-FFF2-40B4-BE49-F238E27FC236}">
                <a16:creationId xmlns:a16="http://schemas.microsoft.com/office/drawing/2014/main" id="{9DA489FD-4099-91C6-58AE-FC186C6F2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6495"/>
            <a:ext cx="5829300" cy="4304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EB82B-0270-D6C9-78C3-09D6EDA5FB0B}"/>
              </a:ext>
            </a:extLst>
          </p:cNvPr>
          <p:cNvSpPr txBox="1"/>
          <p:nvPr/>
        </p:nvSpPr>
        <p:spPr>
          <a:xfrm>
            <a:off x="3182494" y="2524240"/>
            <a:ext cx="418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</a:rPr>
              <a:t>PFI-1</a:t>
            </a:r>
          </a:p>
        </p:txBody>
      </p:sp>
    </p:spTree>
    <p:extLst>
      <p:ext uri="{BB962C8B-B14F-4D97-AF65-F5344CB8AC3E}">
        <p14:creationId xmlns:p14="http://schemas.microsoft.com/office/powerpoint/2010/main" val="173997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238910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AU" sz="3600" dirty="0">
                <a:solidFill>
                  <a:prstClr val="black"/>
                </a:solidFill>
                <a:latin typeface="Calibri"/>
              </a:rPr>
              <a:t>An Example Where it Worked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" y="987574"/>
            <a:ext cx="3481297" cy="39164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8993" t="18333" r="27604" b="20666"/>
          <a:stretch/>
        </p:blipFill>
        <p:spPr>
          <a:xfrm>
            <a:off x="4572000" y="987574"/>
            <a:ext cx="4285605" cy="2823356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230" y="2619419"/>
            <a:ext cx="4529258" cy="2405063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40789" t="19474" r="17837" b="16666"/>
          <a:stretch/>
        </p:blipFill>
        <p:spPr>
          <a:xfrm>
            <a:off x="4860032" y="2067694"/>
            <a:ext cx="3984918" cy="2883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99120" y="3048417"/>
            <a:ext cx="4648200" cy="1428750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 descr="Sulfonamide Comparis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075806"/>
            <a:ext cx="4212477" cy="13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2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3">
            <a:extLst>
              <a:ext uri="{FF2B5EF4-FFF2-40B4-BE49-F238E27FC236}">
                <a16:creationId xmlns:a16="http://schemas.microsoft.com/office/drawing/2014/main" id="{D275E176-3CFA-5647-9171-74D7253A2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105" y="-57708"/>
            <a:ext cx="632782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Started as Partnership with </a:t>
            </a:r>
            <a:r>
              <a:rPr lang="en-US" sz="3600" dirty="0" err="1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DND</a:t>
            </a:r>
            <a:r>
              <a:rPr lang="en-US" sz="3600" i="1" dirty="0" err="1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i</a:t>
            </a:r>
            <a:endParaRPr lang="en-US" sz="36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4" name="Picture 3" descr="Screen Shot 2018-02-27 at 10.06.01 PM.png">
            <a:extLst>
              <a:ext uri="{FF2B5EF4-FFF2-40B4-BE49-F238E27FC236}">
                <a16:creationId xmlns:a16="http://schemas.microsoft.com/office/drawing/2014/main" id="{010BB5DC-47FD-4BE4-C40D-2587507B0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5072"/>
            <a:ext cx="4968552" cy="1839135"/>
          </a:xfrm>
          <a:prstGeom prst="rect">
            <a:avLst/>
          </a:prstGeom>
        </p:spPr>
      </p:pic>
      <p:pic>
        <p:nvPicPr>
          <p:cNvPr id="5" name="Picture 4" descr="DNDi_Infographic_MycetOS_FinalDraft_vertical_web.jpg">
            <a:extLst>
              <a:ext uri="{FF2B5EF4-FFF2-40B4-BE49-F238E27FC236}">
                <a16:creationId xmlns:a16="http://schemas.microsoft.com/office/drawing/2014/main" id="{11731CA0-1797-2708-6943-125126BDA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63460"/>
            <a:ext cx="2852365" cy="4436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D1B42-08FE-C272-A51C-3F2BBF684710}"/>
              </a:ext>
            </a:extLst>
          </p:cNvPr>
          <p:cNvSpPr txBox="1"/>
          <p:nvPr/>
        </p:nvSpPr>
        <p:spPr>
          <a:xfrm>
            <a:off x="1907704" y="4860986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i="1" dirty="0" err="1"/>
              <a:t>PLoS</a:t>
            </a:r>
            <a:r>
              <a:rPr lang="nb-NO" sz="1200" i="1" dirty="0"/>
              <a:t> NTD</a:t>
            </a:r>
            <a:r>
              <a:rPr lang="nb-NO" sz="1200" dirty="0"/>
              <a:t> </a:t>
            </a:r>
            <a:r>
              <a:rPr lang="nb-NO" sz="1200" b="1" dirty="0"/>
              <a:t>2018</a:t>
            </a:r>
            <a:r>
              <a:rPr lang="nb-NO" sz="1200" dirty="0"/>
              <a:t>, 12(4): e0006437</a:t>
            </a:r>
            <a:endParaRPr lang="en-US" sz="1200" dirty="0"/>
          </a:p>
        </p:txBody>
      </p:sp>
      <p:pic>
        <p:nvPicPr>
          <p:cNvPr id="7" name="Picture 6" descr="Screen Shot 2019-09-19 at 10.53.14 PM.png">
            <a:extLst>
              <a:ext uri="{FF2B5EF4-FFF2-40B4-BE49-F238E27FC236}">
                <a16:creationId xmlns:a16="http://schemas.microsoft.com/office/drawing/2014/main" id="{EBBAA843-20B2-10E6-DEFF-81851BF5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1709"/>
            <a:ext cx="4896544" cy="25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918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271399" y="114766"/>
            <a:ext cx="25415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Current Series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2411760" y="4460885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OpenSourceMycetoma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Several chemical formulas&#10;&#10;Description automatically generated with medium confidence">
            <a:extLst>
              <a:ext uri="{FF2B5EF4-FFF2-40B4-BE49-F238E27FC236}">
                <a16:creationId xmlns:a16="http://schemas.microsoft.com/office/drawing/2014/main" id="{E1520B9F-1F36-51A5-D74B-6E996A2A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933450"/>
            <a:ext cx="6540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7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34973" y="104485"/>
            <a:ext cx="807445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 Research Aim: Solving Grain Penetration</a:t>
            </a:r>
            <a:endParaRPr lang="en-US" sz="36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 descr="Screen Shot 2019-09-19 at 10.4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843558"/>
            <a:ext cx="5567719" cy="4083918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179512" y="1455182"/>
            <a:ext cx="288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Molecules optimized for in vitro activity are not optimized for in vivo (grain penetration).</a:t>
            </a:r>
          </a:p>
          <a:p>
            <a:pPr algn="ctr"/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W. Lim, 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et al.</a:t>
            </a:r>
          </a:p>
          <a:p>
            <a:pPr algn="ctr"/>
            <a:r>
              <a:rPr lang="en-US" sz="1400" i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PLoS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NTD </a:t>
            </a:r>
            <a:r>
              <a:rPr lang="en-US" sz="1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2018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12(4): e0006437.</a:t>
            </a:r>
          </a:p>
        </p:txBody>
      </p:sp>
    </p:spTree>
    <p:extLst>
      <p:ext uri="{BB962C8B-B14F-4D97-AF65-F5344CB8AC3E}">
        <p14:creationId xmlns:p14="http://schemas.microsoft.com/office/powerpoint/2010/main" val="3854271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-26102" y="104485"/>
            <a:ext cx="91966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 Research Aim: Identifying New Protein Targets</a:t>
            </a:r>
            <a:endParaRPr lang="en-US" sz="36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9EEA1-548F-12C6-DDCD-4D311F110BD0}"/>
              </a:ext>
            </a:extLst>
          </p:cNvPr>
          <p:cNvSpPr txBox="1"/>
          <p:nvPr/>
        </p:nvSpPr>
        <p:spPr>
          <a:xfrm>
            <a:off x="611560" y="843558"/>
            <a:ext cx="3672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Lots of antifungal drug discovery projects go after the same targets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new targets, and new chemical hits vs those targets.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Structural Genomics Consortium has a protein donations program.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If you submit about </a:t>
            </a:r>
            <a:r>
              <a:rPr lang="en-US" b="1" i="1" dirty="0">
                <a:solidFill>
                  <a:schemeClr val="bg1"/>
                </a:solidFill>
              </a:rPr>
              <a:t>2 mg of high quality, purified protein</a:t>
            </a:r>
            <a:r>
              <a:rPr lang="en-US" dirty="0">
                <a:solidFill>
                  <a:schemeClr val="bg1"/>
                </a:solidFill>
              </a:rPr>
              <a:t>, it will be screened in two assays. Hits are made publicly available.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E9751E-74FF-C58F-F02C-6F5CC8B2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869" y="1025226"/>
            <a:ext cx="4689972" cy="309304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14CC5-1DEE-2C2A-87F6-F05DEF157F69}"/>
              </a:ext>
            </a:extLst>
          </p:cNvPr>
          <p:cNvSpPr txBox="1"/>
          <p:nvPr/>
        </p:nvSpPr>
        <p:spPr>
          <a:xfrm>
            <a:off x="4427322" y="4392683"/>
            <a:ext cx="4621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www.thesgc.org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donate_proteins_to_SGC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8226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enutzerdefiniertes Design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285"/>
      </a:accent1>
      <a:accent2>
        <a:srgbClr val="ED7D31"/>
      </a:accent2>
      <a:accent3>
        <a:srgbClr val="A5C6E6"/>
      </a:accent3>
      <a:accent4>
        <a:srgbClr val="FFC000"/>
      </a:accent4>
      <a:accent5>
        <a:srgbClr val="619ACC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SM">
  <a:themeElements>
    <a:clrScheme name="">
      <a:dk1>
        <a:srgbClr val="000000"/>
      </a:dk1>
      <a:lt1>
        <a:srgbClr val="C6D9F1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DFE9F7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ＭＳ Ｐゴシック"/>
        <a:cs typeface="Helvetica"/>
      </a:majorFont>
      <a:minorFont>
        <a:latin typeface="Helvetica"/>
        <a:ea typeface="ＭＳ Ｐゴシック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rebuchet MS" charset="0"/>
            <a:ea typeface="ＭＳ Ｐゴシック" charset="0"/>
            <a:cs typeface="Trebuchet MS" charset="0"/>
            <a:sym typeface="Trebuchet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rebuchet MS" charset="0"/>
            <a:ea typeface="ＭＳ Ｐゴシック" charset="0"/>
            <a:cs typeface="Trebuchet MS" charset="0"/>
            <a:sym typeface="Trebuchet MS" charset="0"/>
          </a:defRPr>
        </a:defPPr>
      </a:lstStyle>
    </a:lnDef>
  </a:objectDefaults>
  <a:extraClrSchemeLst/>
</a:theme>
</file>

<file path=ppt/theme/theme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83333</TotalTime>
  <Words>708</Words>
  <Application>Microsoft Macintosh PowerPoint</Application>
  <PresentationFormat>On-screen Show (16:9)</PresentationFormat>
  <Paragraphs>85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Amasis MT Pro</vt:lpstr>
      <vt:lpstr>Arial</vt:lpstr>
      <vt:lpstr>Calibri</vt:lpstr>
      <vt:lpstr>Calibri Light</vt:lpstr>
      <vt:lpstr>Helvetica</vt:lpstr>
      <vt:lpstr>Lucida Sans Unicode</vt:lpstr>
      <vt:lpstr>Roboto Light</vt:lpstr>
      <vt:lpstr>Wingdings</vt:lpstr>
      <vt:lpstr>Default Design</vt:lpstr>
      <vt:lpstr>Office Theme</vt:lpstr>
      <vt:lpstr>1_Office Theme</vt:lpstr>
      <vt:lpstr>6_Office Theme</vt:lpstr>
      <vt:lpstr>7_Office Theme</vt:lpstr>
      <vt:lpstr>4_Custom Design</vt:lpstr>
      <vt:lpstr>Benutzerdefiniertes Design</vt:lpstr>
      <vt:lpstr>1_OSM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Wordy Wizard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Matthew Todd</dc:creator>
  <cp:lastModifiedBy>Todd, Matthew</cp:lastModifiedBy>
  <cp:revision>850</cp:revision>
  <dcterms:created xsi:type="dcterms:W3CDTF">2013-05-11T13:19:18Z</dcterms:created>
  <dcterms:modified xsi:type="dcterms:W3CDTF">2025-01-15T13:02:51Z</dcterms:modified>
</cp:coreProperties>
</file>